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6CCFF"/>
    <a:srgbClr val="339933"/>
    <a:srgbClr val="0099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105" d="100"/>
          <a:sy n="105" d="100"/>
        </p:scale>
        <p:origin x="834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46EEC5-089E-58D8-3FBB-844557A4F17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29B3754-B4B6-049E-934D-21C62E83C93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1C7186F-7E25-0022-A03C-3BAD24CA6F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0D2111-305B-4B8A-A1E5-FA2FB6300EF2}" type="datetimeFigureOut">
              <a:rPr lang="en-US" smtClean="0"/>
              <a:t>10/20/2026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2591588-FB38-580A-0F73-094EB92FBF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E7E1362-F67C-8E26-1638-C211AAA995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C90E60-16CB-4C7B-9FB6-3A9342CC4F7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852377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7687D2-C3CD-9405-739B-79E9AADDE9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AB88C59-EBC5-93D2-CB7B-6CA2C4B51A4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D5A2BDC-C0AC-6A8D-DF81-97BD4F61F9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0D2111-305B-4B8A-A1E5-FA2FB6300EF2}" type="datetimeFigureOut">
              <a:rPr lang="en-US" smtClean="0"/>
              <a:t>10/20/2026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A725F87-0A05-1E5C-692E-6383519E48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0A3F5B4-F786-63AC-01B6-555CEA662E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C90E60-16CB-4C7B-9FB6-3A9342CC4F7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6973237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35AC0C-F742-2A7D-6958-DDC674A5AA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8FA2B4A-708C-2048-1DD5-5B71E06DC71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276A71F-2706-38B6-CA48-BA61233C79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0D2111-305B-4B8A-A1E5-FA2FB6300EF2}" type="datetimeFigureOut">
              <a:rPr lang="en-US" smtClean="0"/>
              <a:t>10/20/2026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1A874D5-24E1-B809-3725-56AE5DD608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7B6C59A-9B9C-B503-9CFD-4510A33FE6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C90E60-16CB-4C7B-9FB6-3A9342CC4F7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2077875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AA02F6-5C26-DED6-E8A6-77A38D72FE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1304DC2-5BF9-82EC-1B5F-034EA997A8E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CCA1C41-6780-CDB4-AF69-49C3CC83A2F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01E2B4-CB34-A552-F918-5B1E32D5E3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0D2111-305B-4B8A-A1E5-FA2FB6300EF2}" type="datetimeFigureOut">
              <a:rPr lang="en-US" smtClean="0"/>
              <a:t>10/20/2026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CF8E9DD-7B98-B9E1-48C8-7ACE778FCA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7625BA9-69EC-35BC-EAEE-1213B8289F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C90E60-16CB-4C7B-9FB6-3A9342CC4F7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0819357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2304B4-C5F1-CA01-421D-F29BA9A59E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91C510B-763D-38C2-5D5D-390C9E44DDD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9B955E4-8DCE-5C86-43D8-8B0C113178F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5EDBDFC-6C5A-9380-E13E-90793042735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29B0652-56AA-69AF-708C-83E0074C43A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D34AA83-4C87-B2A5-0A0A-026EE001B88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0D2111-305B-4B8A-A1E5-FA2FB6300EF2}" type="datetimeFigureOut">
              <a:rPr lang="en-US" smtClean="0"/>
              <a:t>10/20/2026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D02F4E5-B9B3-8B9B-2759-BF9D2F433F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01746520-6426-BA63-6C0C-4266A3C771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C90E60-16CB-4C7B-9FB6-3A9342CC4F7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2888690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B83561-D8ED-69AD-A850-2AC90D7D01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04CD357-A60E-CC81-52E2-21C31F6B48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0D2111-305B-4B8A-A1E5-FA2FB6300EF2}" type="datetimeFigureOut">
              <a:rPr lang="en-US" smtClean="0"/>
              <a:t>10/20/2026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67CAF0E-AE6B-D049-3176-B65A24720C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5659A39-CA6E-1D8D-A265-038F89A592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C90E60-16CB-4C7B-9FB6-3A9342CC4F7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2688531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D58AFF42-8A78-CFD0-883C-287F6A5779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0D2111-305B-4B8A-A1E5-FA2FB6300EF2}" type="datetimeFigureOut">
              <a:rPr lang="en-US" smtClean="0"/>
              <a:t>10/20/2026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7428B0B-B29A-4CA7-2455-D227FEC554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CD0544D-73CB-41E9-2136-778B7C398E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C90E60-16CB-4C7B-9FB6-3A9342CC4F7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9228903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5CFB31-D410-C4EB-B5A1-A2F08E54CF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FB8AC68-A5AB-DF97-2746-3AED534835B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8872198-B8C5-BADB-C26A-A94D48CC82F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B7B7484-A992-4424-28C1-76E256EB11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0D2111-305B-4B8A-A1E5-FA2FB6300EF2}" type="datetimeFigureOut">
              <a:rPr lang="en-US" smtClean="0"/>
              <a:t>10/20/2026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1CEA0A4-FA43-CB8E-3086-5EF409B93D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3E2DDE2-6501-5108-DB07-105A74187F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C90E60-16CB-4C7B-9FB6-3A9342CC4F7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0230225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B093D5-18A0-DC69-EDC4-92AD283E13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2426C4F-219C-1A71-6FE7-5D565144A058}"/>
              </a:ext>
            </a:extLst>
          </p:cNvPr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1236818-CCDC-01EB-5CBC-1AA3D762B2F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60F9185-712F-0754-491D-BB48CB9F4F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0D2111-305B-4B8A-A1E5-FA2FB6300EF2}" type="datetimeFigureOut">
              <a:rPr lang="en-US" smtClean="0"/>
              <a:t>10/20/2026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7424CC6-9336-AA31-1F9B-3FD26E4503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4923F6E-3743-A168-D75A-FF198DB79D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C90E60-16CB-4C7B-9FB6-3A9342CC4F7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4845062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CC55DA-7B3E-CF30-4C30-2D66884B76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8268F99-4A47-F803-961E-03DA4803CFA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687C91B-6E90-B9AB-8E4D-44999327E0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0D2111-305B-4B8A-A1E5-FA2FB6300EF2}" type="datetimeFigureOut">
              <a:rPr lang="en-US" smtClean="0"/>
              <a:t>10/20/2026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4AB5F43-E90A-5DCE-C5B7-A597986A65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F8F8099-F5A6-C3A9-E184-8A3F17C133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C90E60-16CB-4C7B-9FB6-3A9342CC4F7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1577009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F8B70189-FFD6-0A83-0A9A-278F5C334CE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B9680E9-4B02-E6FE-CA6C-56FFEDBF831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D69D6A3-A3E8-BCD7-0DB2-EF2D36D2EC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0D2111-305B-4B8A-A1E5-FA2FB6300EF2}" type="datetimeFigureOut">
              <a:rPr lang="en-US" smtClean="0"/>
              <a:t>10/20/2026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4B6DE18-186E-42BE-B042-7028C94B33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EC22688-9DC9-3C86-C295-B96A7415EE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C90E60-16CB-4C7B-9FB6-3A9342CC4F7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2752480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3D57C814-BA1D-2A01-A51C-C9CA26BCEF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AC22013-04A6-6C09-76FE-02F5E15D266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FD0E10C-B8A4-BC13-9F52-A72AD96EC90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D70D2111-305B-4B8A-A1E5-FA2FB6300EF2}" type="datetimeFigureOut">
              <a:rPr lang="en-US" smtClean="0"/>
              <a:t>10/20/2026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F8B7A9E-C57A-0ECF-E7C2-1B59D237134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06AAC21-DDC5-5F55-B11F-33C12D0F603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84C90E60-16CB-4C7B-9FB6-3A9342CC4F7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7744904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4DE573-71EE-E605-0B32-C57FD073778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33855"/>
            <a:ext cx="9144000" cy="702755"/>
          </a:xfrm>
        </p:spPr>
        <p:txBody>
          <a:bodyPr>
            <a:noAutofit/>
          </a:bodyPr>
          <a:lstStyle/>
          <a:p>
            <a:pPr algn="l"/>
            <a:r>
              <a:rPr lang="en-US" sz="4000" b="1" dirty="0">
                <a:solidFill>
                  <a:schemeClr val="tx2"/>
                </a:solidFill>
              </a:rPr>
              <a:t>Community Conversation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EAEE697-F15B-DC01-2224-592F284082C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2431606"/>
            <a:ext cx="9144000" cy="3109658"/>
          </a:xfrm>
        </p:spPr>
        <p:txBody>
          <a:bodyPr>
            <a:normAutofit/>
          </a:bodyPr>
          <a:lstStyle/>
          <a:p>
            <a:pPr algn="l"/>
            <a:r>
              <a:rPr lang="en-US" dirty="0">
                <a:solidFill>
                  <a:schemeClr val="tx2"/>
                </a:solidFill>
              </a:rPr>
              <a:t>School Capital Projects Sales Tax Referendum</a:t>
            </a:r>
          </a:p>
          <a:p>
            <a:pPr algn="l"/>
            <a:endParaRPr lang="en-US" dirty="0">
              <a:solidFill>
                <a:schemeClr val="tx2"/>
              </a:solidFill>
            </a:endParaRPr>
          </a:p>
          <a:p>
            <a:pPr algn="l"/>
            <a:r>
              <a:rPr lang="en-US" sz="2000" dirty="0">
                <a:solidFill>
                  <a:schemeClr val="tx2"/>
                </a:solidFill>
              </a:rPr>
              <a:t>City of Buena Vista</a:t>
            </a:r>
          </a:p>
          <a:p>
            <a:pPr algn="l"/>
            <a:endParaRPr lang="en-US" sz="2000" dirty="0">
              <a:solidFill>
                <a:schemeClr val="tx2"/>
              </a:solidFill>
            </a:endParaRPr>
          </a:p>
          <a:p>
            <a:pPr algn="l"/>
            <a:r>
              <a:rPr lang="en-US" sz="2000" dirty="0">
                <a:solidFill>
                  <a:schemeClr val="tx2"/>
                </a:solidFill>
              </a:rPr>
              <a:t>Election Day: Tuesday, November 3, 2026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7C82C754-2C98-1054-5A65-96942D960B19}"/>
              </a:ext>
            </a:extLst>
          </p:cNvPr>
          <p:cNvSpPr txBox="1"/>
          <p:nvPr/>
        </p:nvSpPr>
        <p:spPr>
          <a:xfrm>
            <a:off x="740664" y="832104"/>
            <a:ext cx="219456" cy="5184648"/>
          </a:xfrm>
          <a:prstGeom prst="rect">
            <a:avLst/>
          </a:prstGeom>
          <a:solidFill>
            <a:srgbClr val="339933"/>
          </a:solidFill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5735056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CFC862-C432-D949-D131-29272B802D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tx2"/>
                </a:solidFill>
              </a:rPr>
              <a:t>What is on the ballot?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8CD113B-0F06-F050-A64E-33CAE0D2E19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sz="3200" dirty="0">
                <a:solidFill>
                  <a:schemeClr val="tx2"/>
                </a:solidFill>
              </a:rPr>
              <a:t>Should the City of Buena Vista be authorized to levy a general retail sales tax at a rate not to exceed one percent (1%) provided the revenue from the sales tax shall be used solely for capital projects for the construction, renovation, and/or equipping of schools in the City of Buena Vista, to finance such projects and that the sales tax shall expire by June 17, 2046?</a:t>
            </a:r>
          </a:p>
        </p:txBody>
      </p:sp>
    </p:spTree>
    <p:extLst>
      <p:ext uri="{BB962C8B-B14F-4D97-AF65-F5344CB8AC3E}">
        <p14:creationId xmlns:p14="http://schemas.microsoft.com/office/powerpoint/2010/main" val="2319883638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BB6D26-4022-1E40-AD8E-43CC0CF2DF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tx2"/>
                </a:solidFill>
              </a:rPr>
              <a:t>Why consider this option now?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642018C-3916-A308-9A4B-AB71C069DB4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spcAft>
                <a:spcPts val="1800"/>
              </a:spcAft>
            </a:pPr>
            <a:r>
              <a:rPr lang="en-US" dirty="0">
                <a:solidFill>
                  <a:schemeClr val="tx2"/>
                </a:solidFill>
              </a:rPr>
              <a:t>Virginia law now allows eligible localities to ask voters about his option</a:t>
            </a:r>
          </a:p>
          <a:p>
            <a:pPr>
              <a:spcAft>
                <a:spcPts val="1800"/>
              </a:spcAft>
            </a:pPr>
            <a:r>
              <a:rPr lang="en-US" dirty="0">
                <a:solidFill>
                  <a:schemeClr val="tx2"/>
                </a:solidFill>
              </a:rPr>
              <a:t>Creates a dedicated funding source for school facility needs</a:t>
            </a:r>
          </a:p>
          <a:p>
            <a:pPr>
              <a:spcAft>
                <a:spcPts val="1800"/>
              </a:spcAft>
            </a:pPr>
            <a:r>
              <a:rPr lang="en-US" dirty="0">
                <a:solidFill>
                  <a:schemeClr val="tx2"/>
                </a:solidFill>
              </a:rPr>
              <a:t>Offers a way to support capital projects without relying solely on real estate taxes</a:t>
            </a:r>
          </a:p>
        </p:txBody>
      </p:sp>
    </p:spTree>
    <p:extLst>
      <p:ext uri="{BB962C8B-B14F-4D97-AF65-F5344CB8AC3E}">
        <p14:creationId xmlns:p14="http://schemas.microsoft.com/office/powerpoint/2010/main" val="2691866632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48907C-48C4-FFFE-01E2-51227ED2BD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tx2"/>
                </a:solidFill>
              </a:rPr>
              <a:t>How much could it raise?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843244F-C253-6F1F-E399-905C9CA98B0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572768"/>
            <a:ext cx="10515600" cy="4604195"/>
          </a:xfrm>
        </p:spPr>
        <p:txBody>
          <a:bodyPr>
            <a:normAutofit/>
          </a:bodyPr>
          <a:lstStyle/>
          <a:p>
            <a:pPr marL="0" indent="0" algn="ctr">
              <a:spcAft>
                <a:spcPts val="1200"/>
              </a:spcAft>
              <a:buNone/>
            </a:pPr>
            <a:r>
              <a:rPr lang="en-US" sz="3600" b="1" dirty="0">
                <a:solidFill>
                  <a:srgbClr val="66CCFF"/>
                </a:solidFill>
              </a:rPr>
              <a:t>Potentially $500,000 per year</a:t>
            </a:r>
          </a:p>
          <a:p>
            <a:pPr>
              <a:spcAft>
                <a:spcPts val="1800"/>
              </a:spcAft>
            </a:pPr>
            <a:r>
              <a:rPr lang="en-US" dirty="0">
                <a:solidFill>
                  <a:schemeClr val="tx2"/>
                </a:solidFill>
              </a:rPr>
              <a:t>Estimate is based on Virginia Department of Taxation data</a:t>
            </a:r>
          </a:p>
          <a:p>
            <a:pPr>
              <a:spcAft>
                <a:spcPts val="1800"/>
              </a:spcAft>
            </a:pPr>
            <a:r>
              <a:rPr lang="en-US" dirty="0">
                <a:solidFill>
                  <a:schemeClr val="tx2"/>
                </a:solidFill>
              </a:rPr>
              <a:t>Actual collections may vary</a:t>
            </a:r>
          </a:p>
          <a:p>
            <a:pPr>
              <a:spcAft>
                <a:spcPts val="1800"/>
              </a:spcAft>
            </a:pPr>
            <a:r>
              <a:rPr lang="en-US" dirty="0">
                <a:solidFill>
                  <a:schemeClr val="tx2"/>
                </a:solidFill>
              </a:rPr>
              <a:t>Funds would be restricted to eligible school capital projects</a:t>
            </a:r>
          </a:p>
          <a:p>
            <a:pPr>
              <a:spcAft>
                <a:spcPts val="1800"/>
              </a:spcAft>
            </a:pPr>
            <a:r>
              <a:rPr lang="en-US" dirty="0">
                <a:solidFill>
                  <a:schemeClr val="tx2"/>
                </a:solidFill>
              </a:rPr>
              <a:t>If passed, the 1% sales tax would apply for 20 years, which means a potential dedicated revenue source for school facilities totaling near $10 million over time</a:t>
            </a:r>
          </a:p>
        </p:txBody>
      </p:sp>
    </p:spTree>
    <p:extLst>
      <p:ext uri="{BB962C8B-B14F-4D97-AF65-F5344CB8AC3E}">
        <p14:creationId xmlns:p14="http://schemas.microsoft.com/office/powerpoint/2010/main" val="925613130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7D43BF-1876-09DA-7445-189DE9A4BF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tx2"/>
                </a:solidFill>
              </a:rPr>
              <a:t>What could the money pay for?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D8E2818-80D2-E3B8-62F9-855FA9052B0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3166999"/>
          </a:xfrm>
        </p:spPr>
        <p:txBody>
          <a:bodyPr/>
          <a:lstStyle/>
          <a:p>
            <a:pPr>
              <a:spcAft>
                <a:spcPts val="1800"/>
              </a:spcAft>
            </a:pPr>
            <a:r>
              <a:rPr lang="en-US" dirty="0">
                <a:solidFill>
                  <a:schemeClr val="tx2"/>
                </a:solidFill>
              </a:rPr>
              <a:t>New school construction or replacement</a:t>
            </a:r>
          </a:p>
          <a:p>
            <a:pPr>
              <a:spcAft>
                <a:spcPts val="1800"/>
              </a:spcAft>
            </a:pPr>
            <a:r>
              <a:rPr lang="en-US" dirty="0">
                <a:solidFill>
                  <a:schemeClr val="tx2"/>
                </a:solidFill>
              </a:rPr>
              <a:t>Major renovations and eligible additions</a:t>
            </a:r>
          </a:p>
          <a:p>
            <a:pPr>
              <a:spcAft>
                <a:spcPts val="1800"/>
              </a:spcAft>
            </a:pPr>
            <a:r>
              <a:rPr lang="en-US" dirty="0">
                <a:solidFill>
                  <a:schemeClr val="tx2"/>
                </a:solidFill>
              </a:rPr>
              <a:t>Related bond or loan financing costs for qualifying projects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B611FAE5-47E8-4DC1-5654-158D055118E6}"/>
              </a:ext>
            </a:extLst>
          </p:cNvPr>
          <p:cNvSpPr/>
          <p:nvPr/>
        </p:nvSpPr>
        <p:spPr>
          <a:xfrm>
            <a:off x="914400" y="5257800"/>
            <a:ext cx="10241280" cy="640080"/>
          </a:xfrm>
          <a:prstGeom prst="rect">
            <a:avLst/>
          </a:prstGeom>
          <a:solidFill>
            <a:srgbClr val="33993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360DA331-E17A-9451-C0FF-9BE62DD10BB7}"/>
              </a:ext>
            </a:extLst>
          </p:cNvPr>
          <p:cNvSpPr txBox="1"/>
          <p:nvPr/>
        </p:nvSpPr>
        <p:spPr>
          <a:xfrm>
            <a:off x="1097280" y="5367528"/>
            <a:ext cx="987552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800" b="1">
                <a:solidFill>
                  <a:srgbClr val="1C3652"/>
                </a:solidFill>
                <a:latin typeface="Aptos"/>
              </a:defRPr>
            </a:pPr>
            <a:r>
              <a:rPr sz="2000" dirty="0"/>
              <a:t>Not for routine operating expenses</a:t>
            </a:r>
          </a:p>
        </p:txBody>
      </p:sp>
    </p:spTree>
    <p:extLst>
      <p:ext uri="{BB962C8B-B14F-4D97-AF65-F5344CB8AC3E}">
        <p14:creationId xmlns:p14="http://schemas.microsoft.com/office/powerpoint/2010/main" val="2081596369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98F04B-C86E-B8D8-4376-C4E8C983D8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tx2"/>
                </a:solidFill>
              </a:rPr>
              <a:t>What can’t the money pay for?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4D95121-9D67-C090-C072-FFE4F1FC5E2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spcAft>
                <a:spcPts val="1800"/>
              </a:spcAft>
            </a:pPr>
            <a:r>
              <a:rPr lang="en-US" dirty="0">
                <a:solidFill>
                  <a:schemeClr val="tx2"/>
                </a:solidFill>
              </a:rPr>
              <a:t>Teacher or staff salaries and benefits</a:t>
            </a:r>
          </a:p>
          <a:p>
            <a:pPr>
              <a:spcAft>
                <a:spcPts val="1800"/>
              </a:spcAft>
            </a:pPr>
            <a:r>
              <a:rPr lang="en-US" dirty="0">
                <a:solidFill>
                  <a:schemeClr val="tx2"/>
                </a:solidFill>
              </a:rPr>
              <a:t>Routine supplies or instructional materials</a:t>
            </a:r>
          </a:p>
          <a:p>
            <a:pPr>
              <a:spcAft>
                <a:spcPts val="1800"/>
              </a:spcAft>
            </a:pPr>
            <a:r>
              <a:rPr lang="en-US" dirty="0">
                <a:solidFill>
                  <a:schemeClr val="tx2"/>
                </a:solidFill>
              </a:rPr>
              <a:t>Day-to-day programs or administrative overhead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94658432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5B966E-2258-B169-9F29-90FC5720A5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tx2"/>
                </a:solidFill>
              </a:rPr>
              <a:t>Who pays the additional tax?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FFE70B5-0690-D417-ABE0-A3554EEF2C4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spcAft>
                <a:spcPts val="1800"/>
              </a:spcAft>
            </a:pPr>
            <a:r>
              <a:rPr lang="en-US" dirty="0">
                <a:solidFill>
                  <a:schemeClr val="tx2"/>
                </a:solidFill>
              </a:rPr>
              <a:t>Anyone making eligible purchases in Buena Vista</a:t>
            </a:r>
          </a:p>
          <a:p>
            <a:pPr>
              <a:spcAft>
                <a:spcPts val="1800"/>
              </a:spcAft>
            </a:pPr>
            <a:r>
              <a:rPr lang="en-US" dirty="0">
                <a:solidFill>
                  <a:schemeClr val="tx2"/>
                </a:solidFill>
              </a:rPr>
              <a:t>Residents, visitors, commuters, college students, and shoppers from nearby communities</a:t>
            </a:r>
          </a:p>
          <a:p>
            <a:pPr>
              <a:spcAft>
                <a:spcPts val="1800"/>
              </a:spcAft>
            </a:pPr>
            <a:r>
              <a:rPr lang="en-US" dirty="0">
                <a:solidFill>
                  <a:schemeClr val="tx2"/>
                </a:solidFill>
              </a:rPr>
              <a:t>The tax is collected on qualifying purchases—not based on where the shopper lives</a:t>
            </a:r>
          </a:p>
        </p:txBody>
      </p:sp>
    </p:spTree>
    <p:extLst>
      <p:ext uri="{BB962C8B-B14F-4D97-AF65-F5344CB8AC3E}">
        <p14:creationId xmlns:p14="http://schemas.microsoft.com/office/powerpoint/2010/main" val="3517347692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AA603E-A30D-6D46-E187-BFBFF72FC2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tx2"/>
                </a:solidFill>
              </a:rPr>
              <a:t>What would it cost on a purchase?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B7FE792-41C3-713D-BB04-A1BA573BE63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90688"/>
            <a:ext cx="10515600" cy="4351338"/>
          </a:xfrm>
        </p:spPr>
        <p:txBody>
          <a:bodyPr>
            <a:normAutofit/>
          </a:bodyPr>
          <a:lstStyle/>
          <a:p>
            <a:pPr marL="0" indent="0" algn="ctr">
              <a:spcAft>
                <a:spcPts val="1800"/>
              </a:spcAft>
              <a:buNone/>
            </a:pPr>
            <a:r>
              <a:rPr lang="en-US" sz="3200" b="1" dirty="0">
                <a:solidFill>
                  <a:srgbClr val="66CCFF"/>
                </a:solidFill>
              </a:rPr>
              <a:t>$1 for every $100</a:t>
            </a:r>
          </a:p>
          <a:p>
            <a:pPr>
              <a:spcAft>
                <a:spcPts val="1800"/>
              </a:spcAft>
            </a:pPr>
            <a:r>
              <a:rPr lang="en-US" sz="3200" dirty="0">
                <a:solidFill>
                  <a:schemeClr val="tx2"/>
                </a:solidFill>
              </a:rPr>
              <a:t>$10 taxable purchase </a:t>
            </a:r>
            <a:r>
              <a:rPr lang="en-US" sz="3200" dirty="0">
                <a:solidFill>
                  <a:schemeClr val="tx2"/>
                </a:solidFill>
                <a:sym typeface="Wingdings" panose="05000000000000000000" pitchFamily="2" charset="2"/>
              </a:rPr>
              <a:t> 10¢ additional tax</a:t>
            </a:r>
          </a:p>
          <a:p>
            <a:pPr>
              <a:spcAft>
                <a:spcPts val="1800"/>
              </a:spcAft>
            </a:pPr>
            <a:r>
              <a:rPr lang="en-US" sz="3200" dirty="0">
                <a:solidFill>
                  <a:schemeClr val="tx2"/>
                </a:solidFill>
                <a:sym typeface="Wingdings" panose="05000000000000000000" pitchFamily="2" charset="2"/>
              </a:rPr>
              <a:t>$50 taxable purchase  50¢ additional tax</a:t>
            </a:r>
          </a:p>
          <a:p>
            <a:pPr>
              <a:spcAft>
                <a:spcPts val="1800"/>
              </a:spcAft>
            </a:pPr>
            <a:r>
              <a:rPr lang="en-US" sz="3200" dirty="0">
                <a:solidFill>
                  <a:schemeClr val="tx2"/>
                </a:solidFill>
                <a:sym typeface="Wingdings" panose="05000000000000000000" pitchFamily="2" charset="2"/>
              </a:rPr>
              <a:t>$100 taxable purchase  $1 additional tax</a:t>
            </a:r>
            <a:endParaRPr lang="en-US" sz="3200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75734276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DF1907-BCB0-3616-FF46-26270492B6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tx2"/>
                </a:solidFill>
              </a:rPr>
              <a:t>What purchases are exempt?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76E6E2D-7B67-3D51-FA7F-E012BEFA722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solidFill>
            <a:schemeClr val="tx1"/>
          </a:solidFill>
        </p:spPr>
        <p:txBody>
          <a:bodyPr>
            <a:normAutofit/>
          </a:bodyPr>
          <a:lstStyle/>
          <a:p>
            <a:pPr marL="0" indent="0">
              <a:spcAft>
                <a:spcPts val="1800"/>
              </a:spcAft>
              <a:buNone/>
            </a:pPr>
            <a:r>
              <a:rPr lang="en-US" sz="2400" b="1" dirty="0">
                <a:solidFill>
                  <a:srgbClr val="339933"/>
                </a:solidFill>
              </a:rPr>
              <a:t>Additional 1% would generally apply </a:t>
            </a:r>
          </a:p>
          <a:p>
            <a:pPr>
              <a:spcAft>
                <a:spcPts val="1800"/>
              </a:spcAft>
            </a:pPr>
            <a:r>
              <a:rPr lang="en-US" sz="2400" dirty="0">
                <a:solidFill>
                  <a:srgbClr val="339933"/>
                </a:solidFill>
              </a:rPr>
              <a:t>Clothing</a:t>
            </a:r>
          </a:p>
          <a:p>
            <a:pPr>
              <a:spcAft>
                <a:spcPts val="1800"/>
              </a:spcAft>
            </a:pPr>
            <a:r>
              <a:rPr lang="en-US" sz="2400" dirty="0">
                <a:solidFill>
                  <a:srgbClr val="339933"/>
                </a:solidFill>
              </a:rPr>
              <a:t>Electronics and furniture</a:t>
            </a:r>
          </a:p>
          <a:p>
            <a:pPr>
              <a:spcAft>
                <a:spcPts val="1800"/>
              </a:spcAft>
            </a:pPr>
            <a:r>
              <a:rPr lang="en-US" sz="2400" dirty="0">
                <a:solidFill>
                  <a:srgbClr val="339933"/>
                </a:solidFill>
              </a:rPr>
              <a:t>Restaurant meals and other taxable purchases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CFAEA61-BEB6-E12E-5A12-BDFB51961B0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solidFill>
            <a:schemeClr val="tx1"/>
          </a:solidFill>
        </p:spPr>
        <p:txBody>
          <a:bodyPr>
            <a:normAutofit/>
          </a:bodyPr>
          <a:lstStyle/>
          <a:p>
            <a:pPr marL="0" indent="0">
              <a:spcAft>
                <a:spcPts val="1800"/>
              </a:spcAft>
              <a:buNone/>
            </a:pPr>
            <a:r>
              <a:rPr lang="en-US" sz="2400" b="1" dirty="0">
                <a:solidFill>
                  <a:srgbClr val="339933"/>
                </a:solidFill>
              </a:rPr>
              <a:t>Exempt from the additional 1%</a:t>
            </a:r>
          </a:p>
          <a:p>
            <a:pPr>
              <a:spcAft>
                <a:spcPts val="1800"/>
              </a:spcAft>
            </a:pPr>
            <a:r>
              <a:rPr lang="en-US" sz="2400" dirty="0">
                <a:solidFill>
                  <a:srgbClr val="339933"/>
                </a:solidFill>
              </a:rPr>
              <a:t>Food for human consumption / qualifying grocery food</a:t>
            </a:r>
          </a:p>
          <a:p>
            <a:pPr>
              <a:spcAft>
                <a:spcPts val="1800"/>
              </a:spcAft>
            </a:pPr>
            <a:r>
              <a:rPr lang="en-US" sz="2400" dirty="0">
                <a:solidFill>
                  <a:srgbClr val="339933"/>
                </a:solidFill>
              </a:rPr>
              <a:t>Essential personal hygiene products</a:t>
            </a:r>
          </a:p>
          <a:p>
            <a:pPr>
              <a:spcAft>
                <a:spcPts val="1800"/>
              </a:spcAft>
            </a:pPr>
            <a:r>
              <a:rPr lang="en-US" sz="2400" dirty="0">
                <a:solidFill>
                  <a:srgbClr val="339933"/>
                </a:solidFill>
              </a:rPr>
              <a:t>Prescription medication, where otherwise exempt under applicable law</a:t>
            </a:r>
          </a:p>
        </p:txBody>
      </p:sp>
    </p:spTree>
    <p:extLst>
      <p:ext uri="{BB962C8B-B14F-4D97-AF65-F5344CB8AC3E}">
        <p14:creationId xmlns:p14="http://schemas.microsoft.com/office/powerpoint/2010/main" val="1498557426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E478CE-2698-EF8F-454C-317338AF00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tx2"/>
                </a:solidFill>
              </a:rPr>
              <a:t>What does a YES or NO vote mean?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3ABCE78-4365-A2E2-0994-98EF0720D36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solidFill>
            <a:schemeClr val="tx1"/>
          </a:solidFill>
        </p:spPr>
        <p:txBody>
          <a:bodyPr>
            <a:normAutofit/>
          </a:bodyPr>
          <a:lstStyle/>
          <a:p>
            <a:pPr marL="0" indent="0">
              <a:spcAft>
                <a:spcPts val="1800"/>
              </a:spcAft>
              <a:buNone/>
            </a:pPr>
            <a:r>
              <a:rPr lang="en-US" sz="2400" b="1" dirty="0">
                <a:solidFill>
                  <a:srgbClr val="339933"/>
                </a:solidFill>
              </a:rPr>
              <a:t>YES</a:t>
            </a:r>
          </a:p>
          <a:p>
            <a:pPr>
              <a:spcAft>
                <a:spcPts val="1800"/>
              </a:spcAft>
            </a:pPr>
            <a:r>
              <a:rPr lang="en-US" sz="2400" dirty="0">
                <a:solidFill>
                  <a:srgbClr val="339933"/>
                </a:solidFill>
              </a:rPr>
              <a:t>Authorizes the City to impose the additional tax</a:t>
            </a:r>
          </a:p>
          <a:p>
            <a:pPr>
              <a:spcAft>
                <a:spcPts val="1800"/>
              </a:spcAft>
            </a:pPr>
            <a:r>
              <a:rPr lang="en-US" sz="2400" dirty="0">
                <a:solidFill>
                  <a:srgbClr val="339933"/>
                </a:solidFill>
              </a:rPr>
              <a:t>Creates a dedicated revenue source for eligible school capital projects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E2FDA43-B612-68E5-CA6B-8E9D7560071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solidFill>
            <a:schemeClr val="tx1"/>
          </a:solidFill>
        </p:spPr>
        <p:txBody>
          <a:bodyPr>
            <a:normAutofit/>
          </a:bodyPr>
          <a:lstStyle/>
          <a:p>
            <a:pPr marL="0" indent="0">
              <a:spcAft>
                <a:spcPts val="1800"/>
              </a:spcAft>
              <a:buNone/>
            </a:pPr>
            <a:r>
              <a:rPr lang="en-US" sz="2400" b="1" dirty="0">
                <a:solidFill>
                  <a:srgbClr val="339933"/>
                </a:solidFill>
              </a:rPr>
              <a:t>NO</a:t>
            </a:r>
          </a:p>
          <a:p>
            <a:pPr>
              <a:spcAft>
                <a:spcPts val="1800"/>
              </a:spcAft>
            </a:pPr>
            <a:r>
              <a:rPr lang="en-US" sz="2400" dirty="0">
                <a:solidFill>
                  <a:srgbClr val="339933"/>
                </a:solidFill>
              </a:rPr>
              <a:t>Does not authorize this additional tax</a:t>
            </a:r>
          </a:p>
          <a:p>
            <a:pPr>
              <a:spcAft>
                <a:spcPts val="1800"/>
              </a:spcAft>
            </a:pPr>
            <a:r>
              <a:rPr lang="en-US" sz="2400" dirty="0">
                <a:solidFill>
                  <a:srgbClr val="339933"/>
                </a:solidFill>
              </a:rPr>
              <a:t>School capital needs must be addressed through other limited available funding and planning</a:t>
            </a:r>
          </a:p>
        </p:txBody>
      </p:sp>
    </p:spTree>
    <p:extLst>
      <p:ext uri="{BB962C8B-B14F-4D97-AF65-F5344CB8AC3E}">
        <p14:creationId xmlns:p14="http://schemas.microsoft.com/office/powerpoint/2010/main" val="1825476256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B5304B-5B11-E82F-BADA-50FD4017AD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tx2"/>
                </a:solidFill>
              </a:rPr>
              <a:t>Accountability and oversight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3CDCE0E-CE5C-F153-9222-CA6323BDA8C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spcAft>
                <a:spcPts val="1800"/>
              </a:spcAft>
            </a:pPr>
            <a:r>
              <a:rPr lang="en-US" dirty="0">
                <a:solidFill>
                  <a:schemeClr val="tx2"/>
                </a:solidFill>
              </a:rPr>
              <a:t>Revenue is legally restricted to qualifying school capital projects—cannot be used for other City projects, any salaries, or routine purchases</a:t>
            </a:r>
          </a:p>
          <a:p>
            <a:pPr>
              <a:spcAft>
                <a:spcPts val="1800"/>
              </a:spcAft>
            </a:pPr>
            <a:r>
              <a:rPr lang="en-US" dirty="0">
                <a:solidFill>
                  <a:schemeClr val="tx2"/>
                </a:solidFill>
              </a:rPr>
              <a:t>Funds are accounted for separately under state law</a:t>
            </a:r>
          </a:p>
          <a:p>
            <a:pPr>
              <a:spcAft>
                <a:spcPts val="1800"/>
              </a:spcAft>
            </a:pPr>
            <a:r>
              <a:rPr lang="en-US" dirty="0">
                <a:solidFill>
                  <a:schemeClr val="tx2"/>
                </a:solidFill>
              </a:rPr>
              <a:t>Projects and spending remain subject to applicable public processes and oversight</a:t>
            </a:r>
          </a:p>
        </p:txBody>
      </p:sp>
    </p:spTree>
    <p:extLst>
      <p:ext uri="{BB962C8B-B14F-4D97-AF65-F5344CB8AC3E}">
        <p14:creationId xmlns:p14="http://schemas.microsoft.com/office/powerpoint/2010/main" val="4177344316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AF60FE-4525-A95A-407C-86F683E3AB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tx2"/>
                </a:solidFill>
              </a:rPr>
              <a:t>The question before voters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EDB0A3B-CABA-43BE-D00E-1862C4E6CFC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2965831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sz="3200" dirty="0">
                <a:solidFill>
                  <a:schemeClr val="tx2"/>
                </a:solidFill>
              </a:rPr>
              <a:t>Should the City of Buena Vista be authorized to levy a general retail sales tax at a rate not to exceed one percent (1%) provided the revenue from the sales tax shall be used solely for capital projects for the construction, renovation, and/or equipping of schools in the City of Buena Vista, to finance such projects and that the sales tax shall expire by June 17, 2046.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967016F-6AF7-3D65-2D76-B19F193EDFCA}"/>
              </a:ext>
            </a:extLst>
          </p:cNvPr>
          <p:cNvSpPr txBox="1"/>
          <p:nvPr/>
        </p:nvSpPr>
        <p:spPr>
          <a:xfrm>
            <a:off x="3227832" y="5797296"/>
            <a:ext cx="55229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solidFill>
                  <a:srgbClr val="66CCFF"/>
                </a:solidFill>
              </a:rPr>
              <a:t>Election Day: Tuesday, November 3, 2026</a:t>
            </a:r>
          </a:p>
        </p:txBody>
      </p:sp>
    </p:spTree>
    <p:extLst>
      <p:ext uri="{BB962C8B-B14F-4D97-AF65-F5344CB8AC3E}">
        <p14:creationId xmlns:p14="http://schemas.microsoft.com/office/powerpoint/2010/main" val="1895061527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6EA8812-79B1-C289-2BF7-0E9D34DFF04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CB056F-5BBA-1FC0-3C72-0FD011C75E4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33855"/>
            <a:ext cx="9144000" cy="702755"/>
          </a:xfrm>
        </p:spPr>
        <p:txBody>
          <a:bodyPr>
            <a:noAutofit/>
          </a:bodyPr>
          <a:lstStyle/>
          <a:p>
            <a:pPr algn="l"/>
            <a:r>
              <a:rPr lang="en-US" sz="4000" b="1" dirty="0"/>
              <a:t>Questions and discussion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1EED365-94EF-C1AB-022D-17BBA2AF447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2431606"/>
            <a:ext cx="9144000" cy="3109658"/>
          </a:xfrm>
        </p:spPr>
        <p:txBody>
          <a:bodyPr>
            <a:normAutofit/>
          </a:bodyPr>
          <a:lstStyle/>
          <a:p>
            <a:pPr algn="l"/>
            <a:r>
              <a:rPr lang="en-US" dirty="0"/>
              <a:t>Thank you for being part of the conversation.</a:t>
            </a:r>
          </a:p>
          <a:p>
            <a:pPr algn="l"/>
            <a:endParaRPr lang="en-US" dirty="0"/>
          </a:p>
          <a:p>
            <a:pPr algn="l"/>
            <a:endParaRPr lang="en-US" sz="2000" dirty="0"/>
          </a:p>
          <a:p>
            <a:pPr algn="l"/>
            <a:r>
              <a:rPr lang="en-US" sz="2000" dirty="0"/>
              <a:t>Election Day: Tuesday, November 3, 2026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276480C-694D-1CF5-796F-E7C51752A501}"/>
              </a:ext>
            </a:extLst>
          </p:cNvPr>
          <p:cNvSpPr txBox="1"/>
          <p:nvPr/>
        </p:nvSpPr>
        <p:spPr>
          <a:xfrm>
            <a:off x="740664" y="832104"/>
            <a:ext cx="219456" cy="5184648"/>
          </a:xfrm>
          <a:prstGeom prst="rect">
            <a:avLst/>
          </a:prstGeom>
          <a:solidFill>
            <a:srgbClr val="339933"/>
          </a:solidFill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90616050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44</TotalTime>
  <Words>597</Words>
  <Application>Microsoft Office PowerPoint</Application>
  <PresentationFormat>Widescreen</PresentationFormat>
  <Paragraphs>64</Paragraphs>
  <Slides>13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8" baseType="lpstr">
      <vt:lpstr>Aptos</vt:lpstr>
      <vt:lpstr>Aptos Display</vt:lpstr>
      <vt:lpstr>Arial</vt:lpstr>
      <vt:lpstr>Wingdings</vt:lpstr>
      <vt:lpstr>Office Theme</vt:lpstr>
      <vt:lpstr>Community Conversation</vt:lpstr>
      <vt:lpstr>What is on the ballot?</vt:lpstr>
      <vt:lpstr>Why consider this option now?</vt:lpstr>
      <vt:lpstr>How much could it raise?</vt:lpstr>
      <vt:lpstr>What could the money pay for?</vt:lpstr>
      <vt:lpstr>What can’t the money pay for?</vt:lpstr>
      <vt:lpstr>Who pays the additional tax?</vt:lpstr>
      <vt:lpstr>What would it cost on a purchase?</vt:lpstr>
      <vt:lpstr>What purchases are exempt?</vt:lpstr>
      <vt:lpstr>What does a YES or NO vote mean?</vt:lpstr>
      <vt:lpstr>Accountability and oversight</vt:lpstr>
      <vt:lpstr>The question before voters</vt:lpstr>
      <vt:lpstr>Questions and discussion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Sarah Burch</dc:creator>
  <cp:lastModifiedBy>Sarah Burch</cp:lastModifiedBy>
  <cp:revision>1</cp:revision>
  <dcterms:created xsi:type="dcterms:W3CDTF">2026-10-20T18:56:22Z</dcterms:created>
  <dcterms:modified xsi:type="dcterms:W3CDTF">2026-10-20T19:40:59Z</dcterms:modified>
</cp:coreProperties>
</file>